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12/14/2016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careCrow-Motion-Activated-Animal-Repellent/dp/B000071NU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trepellerultimate.com/guardian.htm?gclid=Cj0KEQiA1b7CBRDjmIPL4u-Zy6gBEiQAsJhTMAh4BBF4hUOP55QNqmOIydP0dQjrYdxvd8Bad6e9qDUaAsRB8P8HAQ" TargetMode="External"/><Relationship Id="rId5" Type="http://schemas.openxmlformats.org/officeDocument/2006/relationships/hyperlink" Target="http://www.havahart.com/critter-ridder-animal-repellent-spray-3145" TargetMode="External"/><Relationship Id="rId4" Type="http://schemas.openxmlformats.org/officeDocument/2006/relationships/hyperlink" Target="http://www.thepondguy.com/product/gardeneer-natural-enemy-scarecrow-sol-r-action-owl/water-gardens-fish-ponds-predator-contro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t" anchorCtr="0"/>
          <a:lstStyle/>
          <a:p>
            <a:r>
              <a:rPr lang="en-US" dirty="0"/>
              <a:t>ScarecrowBot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Capstone Project for SEIS 744 – IOT</a:t>
            </a:r>
            <a:br>
              <a:rPr lang="en-US" dirty="0"/>
            </a:br>
            <a:r>
              <a:rPr lang="en-US" dirty="0"/>
              <a:t>Eric Buhr</a:t>
            </a:r>
          </a:p>
        </p:txBody>
      </p:sp>
    </p:spTree>
    <p:extLst>
      <p:ext uri="{BB962C8B-B14F-4D97-AF65-F5344CB8AC3E}">
        <p14:creationId xmlns:p14="http://schemas.microsoft.com/office/powerpoint/2010/main" val="1001944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9967" y="2345184"/>
            <a:ext cx="7101840" cy="4512816"/>
          </a:xfrm>
        </p:spPr>
      </p:pic>
    </p:spTree>
    <p:extLst>
      <p:ext uri="{BB962C8B-B14F-4D97-AF65-F5344CB8AC3E}">
        <p14:creationId xmlns:p14="http://schemas.microsoft.com/office/powerpoint/2010/main" val="415018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591" y="4188460"/>
            <a:ext cx="3458082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357120"/>
            <a:ext cx="9614646" cy="3662680"/>
          </a:xfrm>
        </p:spPr>
        <p:txBody>
          <a:bodyPr>
            <a:noAutofit/>
          </a:bodyPr>
          <a:lstStyle/>
          <a:p>
            <a:r>
              <a:rPr lang="en-US" sz="2400" dirty="0"/>
              <a:t>Started with identifying hardware needed (time to acquire)</a:t>
            </a:r>
          </a:p>
          <a:p>
            <a:r>
              <a:rPr lang="en-US" sz="2400" dirty="0"/>
              <a:t> Saw input sensors or detection as most important</a:t>
            </a:r>
          </a:p>
          <a:p>
            <a:r>
              <a:rPr lang="en-US" sz="2400" dirty="0"/>
              <a:t> Create key trigger event that makes all other data and functions possible</a:t>
            </a:r>
          </a:p>
          <a:p>
            <a:r>
              <a:rPr lang="en-US" sz="2400" dirty="0"/>
              <a:t>From data perspective, where in the process did the component fall?</a:t>
            </a:r>
          </a:p>
          <a:p>
            <a:r>
              <a:rPr lang="en-US" sz="2400" dirty="0"/>
              <a:t>Also, customer facing UI/app also important</a:t>
            </a:r>
          </a:p>
          <a:p>
            <a:r>
              <a:rPr lang="en-US" sz="2400" dirty="0"/>
              <a:t>Footprint of board/components big driver --                     wanted to fit into/use enclosure</a:t>
            </a:r>
          </a:p>
        </p:txBody>
      </p:sp>
    </p:spTree>
    <p:extLst>
      <p:ext uri="{BB962C8B-B14F-4D97-AF65-F5344CB8AC3E}">
        <p14:creationId xmlns:p14="http://schemas.microsoft.com/office/powerpoint/2010/main" val="367774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518" y="3708400"/>
            <a:ext cx="3458082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357120"/>
            <a:ext cx="9614646" cy="3662680"/>
          </a:xfrm>
        </p:spPr>
        <p:txBody>
          <a:bodyPr>
            <a:noAutofit/>
          </a:bodyPr>
          <a:lstStyle/>
          <a:p>
            <a:r>
              <a:rPr lang="en-US" sz="2400" dirty="0"/>
              <a:t>Originally planned to use Ultrasonic Range Finder in combination with PIR sensor </a:t>
            </a:r>
          </a:p>
          <a:p>
            <a:r>
              <a:rPr lang="en-US" sz="2400" dirty="0"/>
              <a:t>Range finder would kick out detection outside specified range in code</a:t>
            </a:r>
          </a:p>
          <a:p>
            <a:pPr marL="0" indent="0">
              <a:buNone/>
            </a:pPr>
            <a:r>
              <a:rPr lang="en-US" sz="2400" dirty="0"/>
              <a:t>Reasons not chosen:</a:t>
            </a:r>
          </a:p>
          <a:p>
            <a:r>
              <a:rPr lang="en-US" sz="2400" dirty="0"/>
              <a:t>Minimal viable product </a:t>
            </a:r>
          </a:p>
          <a:p>
            <a:r>
              <a:rPr lang="en-US" sz="2400" dirty="0"/>
              <a:t>Footprint too large to fit on board</a:t>
            </a:r>
          </a:p>
          <a:p>
            <a:r>
              <a:rPr lang="en-US" sz="2400" dirty="0"/>
              <a:t>Running out of available connections</a:t>
            </a:r>
          </a:p>
          <a:p>
            <a:r>
              <a:rPr lang="en-US" sz="2400" dirty="0"/>
              <a:t>Limitations on distance in yard (not a high ceiling to test)</a:t>
            </a:r>
          </a:p>
        </p:txBody>
      </p:sp>
    </p:spTree>
    <p:extLst>
      <p:ext uri="{BB962C8B-B14F-4D97-AF65-F5344CB8AC3E}">
        <p14:creationId xmlns:p14="http://schemas.microsoft.com/office/powerpoint/2010/main" val="248271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Considered coding an iPhone app but learning curve and time constraint prevented me to go beyond investigation</a:t>
            </a:r>
          </a:p>
          <a:p>
            <a:r>
              <a:rPr lang="en-US" sz="2400" dirty="0"/>
              <a:t>Also explored several third party platforms including IBM Bluemix (Watson), Blynk, and Microsoft Azure</a:t>
            </a:r>
          </a:p>
          <a:p>
            <a:pPr marL="0" indent="0">
              <a:buNone/>
            </a:pPr>
            <a:r>
              <a:rPr lang="en-US" sz="2400" dirty="0"/>
              <a:t>Reasons not chosen:</a:t>
            </a:r>
          </a:p>
          <a:p>
            <a:r>
              <a:rPr lang="en-US" sz="2400" dirty="0"/>
              <a:t>Considerable or confusing setup</a:t>
            </a:r>
          </a:p>
          <a:p>
            <a:r>
              <a:rPr lang="en-US" sz="2400" dirty="0"/>
              <a:t>Libraries with issues (not compiling) – most time spent*</a:t>
            </a:r>
          </a:p>
          <a:p>
            <a:r>
              <a:rPr lang="en-US" sz="2400" dirty="0"/>
              <a:t>Lacking in support, resources, or community help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67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Without the Ultrasonic sensor, made fundamental change to the device</a:t>
            </a:r>
          </a:p>
          <a:p>
            <a:r>
              <a:rPr lang="en-US" dirty="0"/>
              <a:t>Instead of range as a user defined variable,  frequency can change</a:t>
            </a:r>
          </a:p>
          <a:p>
            <a:pPr marL="0" indent="0">
              <a:buNone/>
            </a:pPr>
            <a:r>
              <a:rPr lang="en-US" dirty="0"/>
              <a:t>Reasons chosen:</a:t>
            </a:r>
          </a:p>
          <a:p>
            <a:r>
              <a:rPr lang="en-US" dirty="0"/>
              <a:t>MVP again – simplifying design and coding</a:t>
            </a:r>
          </a:p>
          <a:p>
            <a:r>
              <a:rPr lang="en-US" dirty="0"/>
              <a:t>Smaller footprint </a:t>
            </a:r>
          </a:p>
          <a:p>
            <a:r>
              <a:rPr lang="en-US" dirty="0"/>
              <a:t>Squirrels are more sensitive to higher frequencies than humans detecting as high as 49 MHz, buzzer's upper limit goes up to 65 Kho – high ceiling</a:t>
            </a:r>
          </a:p>
          <a:p>
            <a:r>
              <a:rPr lang="en-US" dirty="0"/>
              <a:t>The device can offer frequencies that squirrels could hear but not humans (max frequency heard `20kHz ) making the technology calmer.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58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Got motion sensor and buzzer working next</a:t>
            </a:r>
          </a:p>
          <a:p>
            <a:r>
              <a:rPr lang="en-US" sz="2400" dirty="0"/>
              <a:t>Simple detection of motion, then buzzer goes off</a:t>
            </a:r>
          </a:p>
          <a:p>
            <a:r>
              <a:rPr lang="en-US" sz="2400" dirty="0"/>
              <a:t>Iterative development – smallest, simplest chunk</a:t>
            </a:r>
          </a:p>
          <a:p>
            <a:r>
              <a:rPr lang="en-US" sz="2400" dirty="0"/>
              <a:t>Don’t try to do too much at once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test_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23844" y="1873748"/>
            <a:ext cx="24688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62576"/>
          </a:xfrm>
        </p:spPr>
        <p:txBody>
          <a:bodyPr>
            <a:normAutofit/>
          </a:bodyPr>
          <a:lstStyle/>
          <a:p>
            <a:r>
              <a:rPr lang="en-US" sz="2400" dirty="0"/>
              <a:t>Added logic for repeat events in code</a:t>
            </a:r>
          </a:p>
          <a:p>
            <a:r>
              <a:rPr lang="en-US" sz="2400" dirty="0"/>
              <a:t>Another detection occurs 15 min or &lt; after previous one</a:t>
            </a:r>
          </a:p>
          <a:p>
            <a:r>
              <a:rPr lang="en-US" sz="2400" dirty="0"/>
              <a:t>Combination of conditional, Math and use of millis()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diff = millis() - firstCount;</a:t>
            </a:r>
          </a:p>
          <a:p>
            <a:pPr marL="0" indent="0">
              <a:buNone/>
            </a:pPr>
            <a:r>
              <a:rPr lang="en-US" dirty="0"/>
              <a:t>        if (detectCount &gt; 1 &amp;&amp; diff &lt;= repeatTime) {</a:t>
            </a:r>
          </a:p>
          <a:p>
            <a:pPr marL="0" indent="0">
              <a:buNone/>
            </a:pPr>
            <a:r>
              <a:rPr lang="en-US" dirty="0"/>
              <a:t>        	Particle.publish ("repeat");</a:t>
            </a:r>
          </a:p>
          <a:p>
            <a:pPr marL="0" indent="0">
              <a:buNone/>
            </a:pPr>
            <a:r>
              <a:rPr lang="en-US" dirty="0"/>
              <a:t>        	repeatCount++;</a:t>
            </a:r>
          </a:p>
          <a:p>
            <a:r>
              <a:rPr lang="en-US" sz="2400" dirty="0"/>
              <a:t>Math easier to use in conditionals than with booleans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2685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Added logic for adjusting frequency</a:t>
            </a:r>
          </a:p>
          <a:p>
            <a:r>
              <a:rPr lang="en-US" sz="2400" dirty="0"/>
              <a:t>Tried smaller steps 20-30 Hz.</a:t>
            </a:r>
          </a:p>
          <a:p>
            <a:r>
              <a:rPr lang="en-US" sz="2400" dirty="0"/>
              <a:t>But not as noticeable to human ear.</a:t>
            </a:r>
          </a:p>
          <a:p>
            <a:r>
              <a:rPr lang="en-US" sz="2400" dirty="0"/>
              <a:t>User may think it’s not working</a:t>
            </a:r>
          </a:p>
          <a:p>
            <a:r>
              <a:rPr lang="en-US" sz="2400" dirty="0"/>
              <a:t>100 Hz is the step settled on </a:t>
            </a:r>
          </a:p>
        </p:txBody>
      </p:sp>
    </p:spTree>
    <p:extLst>
      <p:ext uri="{BB962C8B-B14F-4D97-AF65-F5344CB8AC3E}">
        <p14:creationId xmlns:p14="http://schemas.microsoft.com/office/powerpoint/2010/main" val="347217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266" y="2569579"/>
            <a:ext cx="10813269" cy="3438646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Application/Collection Point-- wasted most time </a:t>
            </a:r>
          </a:p>
          <a:p>
            <a:r>
              <a:rPr lang="en-US" sz="2800" dirty="0"/>
              <a:t>Went with Porter App</a:t>
            </a:r>
          </a:p>
          <a:p>
            <a:pPr marL="0" indent="0">
              <a:buNone/>
            </a:pPr>
            <a:r>
              <a:rPr lang="en-US" sz="2800" dirty="0"/>
              <a:t>Reasons chosen</a:t>
            </a:r>
          </a:p>
          <a:p>
            <a:r>
              <a:rPr lang="en-US" sz="2800" dirty="0"/>
              <a:t>Accepts Particle variables, events, and functions without libraries</a:t>
            </a:r>
          </a:p>
          <a:p>
            <a:r>
              <a:rPr lang="en-US" sz="2800" dirty="0"/>
              <a:t>Easy to use UI builder</a:t>
            </a:r>
          </a:p>
          <a:p>
            <a:r>
              <a:rPr lang="en-US" sz="2800" dirty="0"/>
              <a:t>Available iOS app as well as browser-based interface. </a:t>
            </a:r>
          </a:p>
          <a:p>
            <a:r>
              <a:rPr lang="en-US" sz="2800" dirty="0"/>
              <a:t>Other third party platforms such as Bluemix (IBM Watson IOT) and Blynk were difficult to setup and had problems with their libraries </a:t>
            </a:r>
          </a:p>
          <a:p>
            <a:r>
              <a:rPr lang="en-US" sz="2800" dirty="0"/>
              <a:t>Bright/Contrast has great support, very responsive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9745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638" y="2209960"/>
            <a:ext cx="5480823" cy="4093701"/>
          </a:xfrm>
        </p:spPr>
      </p:pic>
    </p:spTree>
    <p:extLst>
      <p:ext uri="{BB962C8B-B14F-4D97-AF65-F5344CB8AC3E}">
        <p14:creationId xmlns:p14="http://schemas.microsoft.com/office/powerpoint/2010/main" val="428743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Problem – squirrels causing havoc</a:t>
            </a:r>
          </a:p>
          <a:p>
            <a:r>
              <a:rPr lang="en-US" sz="2400" dirty="0"/>
              <a:t>Damage to plants, furniture, more</a:t>
            </a:r>
          </a:p>
          <a:p>
            <a:r>
              <a:rPr lang="en-US" sz="2400" dirty="0"/>
              <a:t>Looking for non-lethal repellant</a:t>
            </a:r>
          </a:p>
          <a:p>
            <a:r>
              <a:rPr lang="en-US" sz="2400" dirty="0"/>
              <a:t>Feedback - neighbor</a:t>
            </a:r>
          </a:p>
          <a:p>
            <a:r>
              <a:rPr lang="en-US" sz="2400" dirty="0"/>
              <a:t>Target market: consumer pest control</a:t>
            </a:r>
          </a:p>
          <a:p>
            <a:r>
              <a:rPr lang="en-US" sz="2400" dirty="0"/>
              <a:t>Homeowners in urban or suburban </a:t>
            </a:r>
            <a:br>
              <a:rPr lang="en-US" sz="2400" dirty="0"/>
            </a:br>
            <a:r>
              <a:rPr lang="en-US" sz="2400" dirty="0"/>
              <a:t>areas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4" y="2603500"/>
            <a:ext cx="4238625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67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Design software often separate from printer software</a:t>
            </a:r>
          </a:p>
          <a:p>
            <a:r>
              <a:rPr lang="en-US" sz="2400" dirty="0"/>
              <a:t>Need .STL file for printer, but CAD or Step file for design</a:t>
            </a:r>
          </a:p>
          <a:p>
            <a:r>
              <a:rPr lang="en-US" sz="2400" dirty="0"/>
              <a:t>Design software varies greatly in complexity and features (Free CAD, LibreCAD and AutoCAD Fusion 360)</a:t>
            </a:r>
          </a:p>
          <a:p>
            <a:r>
              <a:rPr lang="en-US" sz="2400" dirty="0"/>
              <a:t>Fusion 360 had best combination of features and ease of use</a:t>
            </a:r>
          </a:p>
          <a:p>
            <a:r>
              <a:rPr lang="en-US" sz="2400" dirty="0"/>
              <a:t>Attempted to use existing model but wrong format</a:t>
            </a:r>
          </a:p>
          <a:p>
            <a:r>
              <a:rPr lang="en-US" sz="2400" dirty="0"/>
              <a:t>Had to build from scratch/made design simple</a:t>
            </a:r>
          </a:p>
        </p:txBody>
      </p:sp>
    </p:spTree>
    <p:extLst>
      <p:ext uri="{BB962C8B-B14F-4D97-AF65-F5344CB8AC3E}">
        <p14:creationId xmlns:p14="http://schemas.microsoft.com/office/powerpoint/2010/main" val="191146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Helpful Hints (when ready to print)</a:t>
            </a:r>
          </a:p>
          <a:p>
            <a:r>
              <a:rPr lang="en-US" sz="2400" dirty="0"/>
              <a:t>Don’t use inserts or mats – just perf board </a:t>
            </a:r>
          </a:p>
          <a:p>
            <a:r>
              <a:rPr lang="en-US" sz="2400" dirty="0"/>
              <a:t>Always check nozzle and platform level before every attempt</a:t>
            </a:r>
          </a:p>
          <a:p>
            <a:r>
              <a:rPr lang="en-US" sz="2400" dirty="0"/>
              <a:t>Be ready to stop printing if something goes wrong</a:t>
            </a:r>
          </a:p>
          <a:p>
            <a:r>
              <a:rPr lang="en-US" sz="2400" dirty="0"/>
              <a:t>Printer settings are critical for time vs. quality tradeoff (thickness of layer, thin walls, raft, etc.) 2-12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8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Frequency as user-defined variable (refined step to 100 Hz) – better implementation – can experiment with frequency</a:t>
            </a:r>
          </a:p>
          <a:p>
            <a:r>
              <a:rPr lang="en-US" sz="2400" dirty="0"/>
              <a:t>Sleep or power down (Deep Sleep worked best) – system sleep didn’t wake sometimes– had to reset device</a:t>
            </a:r>
          </a:p>
          <a:p>
            <a:r>
              <a:rPr lang="en-US" sz="2400" dirty="0"/>
              <a:t>Deep sleep worked every time as expected, appropriate for nighttime (as squirrels are active in daylight), simple code</a:t>
            </a:r>
          </a:p>
          <a:p>
            <a:r>
              <a:rPr lang="en-US" sz="2400" dirty="0"/>
              <a:t>Porter app best UI platform – designed for Photon, ease of use, support, and iOS app</a:t>
            </a:r>
          </a:p>
          <a:p>
            <a:r>
              <a:rPr lang="en-US" sz="2400" dirty="0"/>
              <a:t>AutoCAD Fusion 360 was the right design software for 3D printing model-great balance of feature set and ease of use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7999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lower power options like a BLE device (average 80mA, 350 mA)</a:t>
            </a:r>
          </a:p>
          <a:p>
            <a:r>
              <a:rPr lang="en-US" dirty="0"/>
              <a:t>Create a base that communicates with bots via BLE and base communicates via web with WiFi and push button registration of bots</a:t>
            </a:r>
          </a:p>
          <a:p>
            <a:r>
              <a:rPr lang="en-US" dirty="0"/>
              <a:t>Create a injection-molded, NEMA-4 water tight design (Pendant shape good fit)</a:t>
            </a:r>
          </a:p>
          <a:p>
            <a:r>
              <a:rPr lang="en-US" dirty="0"/>
              <a:t>Only implemented deep sleep consider using system.sleep or standby when between detections – try Deep Sleep with Rising or activate pin</a:t>
            </a:r>
          </a:p>
          <a:p>
            <a:r>
              <a:rPr lang="en-US" dirty="0"/>
              <a:t>Consider using an automatically scalable cloud platform such as ASW IoT</a:t>
            </a:r>
          </a:p>
          <a:p>
            <a:r>
              <a:rPr lang="en-US" dirty="0"/>
              <a:t>Develop an HTML5/PHP/JavaScript web interface – mobile friendly, platform independent, degrades gracefully and easier to support</a:t>
            </a:r>
          </a:p>
        </p:txBody>
      </p:sp>
    </p:spTree>
    <p:extLst>
      <p:ext uri="{BB962C8B-B14F-4D97-AF65-F5344CB8AC3E}">
        <p14:creationId xmlns:p14="http://schemas.microsoft.com/office/powerpoint/2010/main" val="1822027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 Oauth to register users for UI application</a:t>
            </a:r>
          </a:p>
          <a:p>
            <a:r>
              <a:rPr lang="en-US" sz="2400" dirty="0"/>
              <a:t>Certificate for each device so you know what you are connecting to (AWS IOT has this)</a:t>
            </a:r>
          </a:p>
          <a:p>
            <a:r>
              <a:rPr lang="en-US" sz="2400" dirty="0"/>
              <a:t>Create a guest network</a:t>
            </a:r>
          </a:p>
          <a:p>
            <a:r>
              <a:rPr lang="en-US" sz="2400" dirty="0"/>
              <a:t>Turn off Universal Plug and Play – hackers can take advantage of this</a:t>
            </a:r>
          </a:p>
        </p:txBody>
      </p:sp>
    </p:spTree>
    <p:extLst>
      <p:ext uri="{BB962C8B-B14F-4D97-AF65-F5344CB8AC3E}">
        <p14:creationId xmlns:p14="http://schemas.microsoft.com/office/powerpoint/2010/main" val="230956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BLE or WiFi goes down, device saves most recent detections and repeat event data and will upload to base when reconnected.</a:t>
            </a:r>
          </a:p>
          <a:p>
            <a:r>
              <a:rPr lang="en-US" dirty="0"/>
              <a:t>May require added storage/memory</a:t>
            </a:r>
          </a:p>
          <a:p>
            <a:r>
              <a:rPr lang="en-US" dirty="0"/>
              <a:t>Based backs up last 48 hours worth of the bot data and sends to cloud each day.</a:t>
            </a:r>
          </a:p>
          <a:p>
            <a:r>
              <a:rPr lang="en-US" dirty="0"/>
              <a:t>Identify an efficient battery for longer run time</a:t>
            </a:r>
          </a:p>
        </p:txBody>
      </p:sp>
    </p:spTree>
    <p:extLst>
      <p:ext uri="{BB962C8B-B14F-4D97-AF65-F5344CB8AC3E}">
        <p14:creationId xmlns:p14="http://schemas.microsoft.com/office/powerpoint/2010/main" val="4106929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initial button push on base to register of each device, all updates are pushed through the base and then sent via BLE to all bots automatically. </a:t>
            </a:r>
          </a:p>
          <a:p>
            <a:r>
              <a:rPr lang="en-US" dirty="0"/>
              <a:t>Users access data from bots through platform-independent web application</a:t>
            </a:r>
          </a:p>
          <a:p>
            <a:r>
              <a:rPr lang="en-US" dirty="0"/>
              <a:t>Users register and use Oauth API for their system credentials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8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User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has single registration button to push and automatically registers all bots that are advertising</a:t>
            </a:r>
          </a:p>
          <a:p>
            <a:r>
              <a:rPr lang="en-US" dirty="0"/>
              <a:t>User interface is simple website with no installation required – just need a browser</a:t>
            </a:r>
          </a:p>
          <a:p>
            <a:r>
              <a:rPr lang="en-US" dirty="0"/>
              <a:t>Mobile friendly, platform detection allows all different devices from smartphone to tablets to desktops</a:t>
            </a:r>
          </a:p>
          <a:p>
            <a:r>
              <a:rPr lang="en-US" dirty="0"/>
              <a:t>Use of sliders, radio buttons, and dials for user interface. Make it easy to change things.</a:t>
            </a:r>
          </a:p>
        </p:txBody>
      </p:sp>
    </p:spTree>
    <p:extLst>
      <p:ext uri="{BB962C8B-B14F-4D97-AF65-F5344CB8AC3E}">
        <p14:creationId xmlns:p14="http://schemas.microsoft.com/office/powerpoint/2010/main" val="291008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Always take a second look at design and reapply MVP- you may find low hanging fruit like I did with range finder – made huge improvements</a:t>
            </a:r>
          </a:p>
          <a:p>
            <a:r>
              <a:rPr lang="en-US" dirty="0"/>
              <a:t>Third party IoT platforms are challenging – complex setups, poor quality libraries and poor support or resources</a:t>
            </a:r>
          </a:p>
          <a:p>
            <a:r>
              <a:rPr lang="en-US" dirty="0"/>
              <a:t>Coding time logic syntax was difficult (Capital “T”)</a:t>
            </a:r>
          </a:p>
          <a:p>
            <a:r>
              <a:rPr lang="en-US" dirty="0"/>
              <a:t>Outdoor app – difficult to test (less controlled environment (bunny)</a:t>
            </a:r>
          </a:p>
          <a:p>
            <a:r>
              <a:rPr lang="en-US" dirty="0"/>
              <a:t>3D printer – settings for quality and speed critical and have a good design software</a:t>
            </a:r>
          </a:p>
          <a:p>
            <a:r>
              <a:rPr lang="en-US" dirty="0"/>
              <a:t>Sometimes you just have to cut something loose and find a workaround or alternative</a:t>
            </a:r>
          </a:p>
        </p:txBody>
      </p:sp>
    </p:spTree>
    <p:extLst>
      <p:ext uri="{BB962C8B-B14F-4D97-AF65-F5344CB8AC3E}">
        <p14:creationId xmlns:p14="http://schemas.microsoft.com/office/powerpoint/2010/main" val="173917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51" y="3168894"/>
            <a:ext cx="3486884" cy="3486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Methods/existing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Water – </a:t>
            </a:r>
            <a:r>
              <a:rPr lang="en-US" sz="2400" dirty="0">
                <a:hlinkClick r:id="rId3"/>
              </a:rPr>
              <a:t>Scarecrow Motion-Activated Animal Repellent</a:t>
            </a:r>
            <a:endParaRPr lang="en-US" sz="2400" dirty="0"/>
          </a:p>
          <a:p>
            <a:r>
              <a:rPr lang="en-US" sz="2400" dirty="0"/>
              <a:t>Visual (Decoys with motion) – </a:t>
            </a:r>
            <a:r>
              <a:rPr lang="en-US" sz="2400" dirty="0">
                <a:hlinkClick r:id="rId4"/>
              </a:rPr>
              <a:t>Natural Enemy Scarecrow</a:t>
            </a:r>
            <a:r>
              <a:rPr lang="en-US" sz="2400" dirty="0"/>
              <a:t> </a:t>
            </a:r>
          </a:p>
          <a:p>
            <a:r>
              <a:rPr lang="en-US" sz="2400" dirty="0"/>
              <a:t>Scent &amp; Taste – </a:t>
            </a:r>
            <a:r>
              <a:rPr lang="en-US" sz="2400" dirty="0">
                <a:hlinkClick r:id="rId5"/>
              </a:rPr>
              <a:t>Critter Ridder</a:t>
            </a:r>
            <a:endParaRPr lang="en-US" sz="2400" dirty="0"/>
          </a:p>
          <a:p>
            <a:r>
              <a:rPr lang="en-US" sz="2400" dirty="0"/>
              <a:t>Sound &amp; Visual – </a:t>
            </a:r>
            <a:r>
              <a:rPr lang="en-US" sz="2400" dirty="0">
                <a:hlinkClick r:id="rId6"/>
              </a:rPr>
              <a:t>The Guardian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669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ScarecrowBot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Detects squirrel using PIR motion sensor</a:t>
            </a:r>
          </a:p>
          <a:p>
            <a:r>
              <a:rPr lang="en-US" sz="2400" dirty="0"/>
              <a:t>Using a Piezo buzzer, the device emits an annoying sound to repel the squirrel</a:t>
            </a:r>
          </a:p>
          <a:p>
            <a:r>
              <a:rPr lang="en-US" sz="2400" dirty="0"/>
              <a:t>Also tracks detections and  repeat events (another detection within 15 minutes or less of the earlier one)</a:t>
            </a:r>
          </a:p>
          <a:p>
            <a:r>
              <a:rPr lang="en-US" sz="2400" dirty="0"/>
              <a:t>Goal is to eliminate repeat event (return trip)</a:t>
            </a:r>
          </a:p>
          <a:p>
            <a:r>
              <a:rPr lang="en-US" sz="2400" dirty="0"/>
              <a:t>If repeat event occurs, the device automatically increases frequency (pitch) of sound to deter a return trip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8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Displays detection and repeat events with time stamp</a:t>
            </a:r>
          </a:p>
          <a:p>
            <a:r>
              <a:rPr lang="en-US" sz="2400" dirty="0"/>
              <a:t>Tracks count of the both detections and repeat events</a:t>
            </a:r>
          </a:p>
          <a:p>
            <a:r>
              <a:rPr lang="en-US" sz="2400" dirty="0"/>
              <a:t>Provides frequency</a:t>
            </a:r>
          </a:p>
          <a:p>
            <a:r>
              <a:rPr lang="en-US" sz="2400" dirty="0"/>
              <a:t>Allows user to adjust frequency on the fly</a:t>
            </a:r>
          </a:p>
          <a:p>
            <a:r>
              <a:rPr lang="en-US" sz="2400" dirty="0"/>
              <a:t>Allows user to put the device in deep sleep mode</a:t>
            </a:r>
          </a:p>
          <a:p>
            <a:r>
              <a:rPr lang="en-US" sz="2400" dirty="0"/>
              <a:t>Device data can be viewed in browser or iOS app</a:t>
            </a:r>
          </a:p>
        </p:txBody>
      </p:sp>
    </p:spTree>
    <p:extLst>
      <p:ext uri="{BB962C8B-B14F-4D97-AF65-F5344CB8AC3E}">
        <p14:creationId xmlns:p14="http://schemas.microsoft.com/office/powerpoint/2010/main" val="203915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– 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Microcontroller/Board: Particle Photon </a:t>
            </a:r>
          </a:p>
          <a:p>
            <a:pPr marL="0" indent="0" fontAlgn="base">
              <a:buNone/>
            </a:pPr>
            <a:r>
              <a:rPr lang="en-US" sz="2400" dirty="0"/>
              <a:t>Reasons chosen: </a:t>
            </a:r>
          </a:p>
          <a:p>
            <a:pPr fontAlgn="base"/>
            <a:r>
              <a:rPr lang="en-US" sz="2400" dirty="0"/>
              <a:t>Small footprint</a:t>
            </a:r>
          </a:p>
          <a:p>
            <a:pPr fontAlgn="base"/>
            <a:r>
              <a:rPr lang="en-US" sz="2400" dirty="0"/>
              <a:t>Easy to use</a:t>
            </a:r>
          </a:p>
          <a:p>
            <a:pPr fontAlgn="base"/>
            <a:r>
              <a:rPr lang="en-US" sz="2400" dirty="0"/>
              <a:t>WiFi (available in house and yard)</a:t>
            </a:r>
          </a:p>
          <a:p>
            <a:pPr fontAlgn="base"/>
            <a:r>
              <a:rPr lang="en-US" sz="2400" dirty="0"/>
              <a:t>Storage and resources (1MB flash, 128KB RAM)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796" y="2361063"/>
            <a:ext cx="3181634" cy="31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 Motion Sensor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436" y="2511973"/>
            <a:ext cx="10973985" cy="3455276"/>
          </a:xfrm>
        </p:spPr>
        <p:txBody>
          <a:bodyPr>
            <a:normAutofit/>
          </a:bodyPr>
          <a:lstStyle/>
          <a:p>
            <a:r>
              <a:rPr lang="en-US" sz="2400" dirty="0"/>
              <a:t>PIR (Passive Infrared Sensor) – Is not active- makes no emissions nor uses a transmitter to sense</a:t>
            </a:r>
          </a:p>
          <a:p>
            <a:r>
              <a:rPr lang="en-US" sz="2400" dirty="0"/>
              <a:t>Detects emission or radiation of IR light from objects in it’s field of view</a:t>
            </a:r>
          </a:p>
          <a:p>
            <a:pPr marL="0" indent="0">
              <a:buNone/>
            </a:pPr>
            <a:r>
              <a:rPr lang="en-US" sz="2400" dirty="0"/>
              <a:t>Reasons chosen:</a:t>
            </a:r>
          </a:p>
          <a:p>
            <a:r>
              <a:rPr lang="en-US" sz="2400" dirty="0"/>
              <a:t>More sensitivity than light/proximity sensors</a:t>
            </a:r>
          </a:p>
          <a:p>
            <a:r>
              <a:rPr lang="en-US" sz="2400" dirty="0"/>
              <a:t>Better range than other alternatives</a:t>
            </a:r>
          </a:p>
          <a:p>
            <a:r>
              <a:rPr lang="en-US" sz="2400" dirty="0"/>
              <a:t>Digital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135" y="4162567"/>
            <a:ext cx="2558955" cy="25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Piezo buzzer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913606" cy="375666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Applies alternating electric current to material like ceramics which make tit vibrate – amplifies sounds using diaphragm or resonators</a:t>
            </a:r>
          </a:p>
          <a:p>
            <a:pPr marL="0" indent="0">
              <a:buNone/>
            </a:pPr>
            <a:r>
              <a:rPr lang="en-US" sz="2400" dirty="0"/>
              <a:t>Reasons chosen: </a:t>
            </a:r>
          </a:p>
          <a:p>
            <a:r>
              <a:rPr lang="en-US" sz="2400" dirty="0"/>
              <a:t>Small footprint</a:t>
            </a:r>
          </a:p>
          <a:p>
            <a:r>
              <a:rPr lang="en-US" sz="2400" dirty="0"/>
              <a:t>Very cheap,</a:t>
            </a:r>
          </a:p>
          <a:p>
            <a:r>
              <a:rPr lang="en-US" sz="2400" dirty="0"/>
              <a:t>Easy to code using tone ()</a:t>
            </a:r>
          </a:p>
          <a:p>
            <a:r>
              <a:rPr lang="en-US" sz="2400" dirty="0"/>
              <a:t>Simple wiring</a:t>
            </a:r>
          </a:p>
          <a:p>
            <a:r>
              <a:rPr lang="en-US" sz="2400" dirty="0"/>
              <a:t>Wide range of frequencies—covers squirrel hearing spectrum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80" y="3449320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3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layout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2517115"/>
            <a:ext cx="6273944" cy="4249445"/>
          </a:xfrm>
        </p:spPr>
      </p:pic>
    </p:spTree>
    <p:extLst>
      <p:ext uri="{BB962C8B-B14F-4D97-AF65-F5344CB8AC3E}">
        <p14:creationId xmlns:p14="http://schemas.microsoft.com/office/powerpoint/2010/main" val="773530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259</TotalTime>
  <Words>1411</Words>
  <Application>Microsoft Office PowerPoint</Application>
  <PresentationFormat>Widescreen</PresentationFormat>
  <Paragraphs>163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Ion Boardroom</vt:lpstr>
      <vt:lpstr>ScarecrowBot</vt:lpstr>
      <vt:lpstr>Background</vt:lpstr>
      <vt:lpstr>Methods/existing market</vt:lpstr>
      <vt:lpstr>Solution: ScarecrowBot</vt:lpstr>
      <vt:lpstr>Other features</vt:lpstr>
      <vt:lpstr>Hardware – Key components</vt:lpstr>
      <vt:lpstr>PIR Motion Sensor </vt:lpstr>
      <vt:lpstr>Piezo buzzer</vt:lpstr>
      <vt:lpstr>Breadboard layout</vt:lpstr>
      <vt:lpstr>Schematic</vt:lpstr>
      <vt:lpstr>First Implementation</vt:lpstr>
      <vt:lpstr>First Implementation</vt:lpstr>
      <vt:lpstr>First Implementation</vt:lpstr>
      <vt:lpstr>Next Iterations</vt:lpstr>
      <vt:lpstr>Next Iterations</vt:lpstr>
      <vt:lpstr>Next iterations</vt:lpstr>
      <vt:lpstr>Next Iterations</vt:lpstr>
      <vt:lpstr>Next Iteration</vt:lpstr>
      <vt:lpstr>Enclosure</vt:lpstr>
      <vt:lpstr>3D Printing</vt:lpstr>
      <vt:lpstr>3D Printing</vt:lpstr>
      <vt:lpstr>Final implementation</vt:lpstr>
      <vt:lpstr>Scaling </vt:lpstr>
      <vt:lpstr>Security</vt:lpstr>
      <vt:lpstr>Reliability</vt:lpstr>
      <vt:lpstr>Platform Management</vt:lpstr>
      <vt:lpstr>Quality User Experience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ScarecrowBot</dc:title>
  <dc:creator>Eric Buhr</dc:creator>
  <cp:lastModifiedBy>Eric Buhr</cp:lastModifiedBy>
  <cp:revision>49</cp:revision>
  <dcterms:created xsi:type="dcterms:W3CDTF">2016-12-14T07:32:32Z</dcterms:created>
  <dcterms:modified xsi:type="dcterms:W3CDTF">2016-12-14T11:51:51Z</dcterms:modified>
</cp:coreProperties>
</file>